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98" r:id="rId3"/>
    <p:sldId id="321" r:id="rId4"/>
    <p:sldId id="322" r:id="rId5"/>
    <p:sldId id="319" r:id="rId6"/>
    <p:sldId id="323" r:id="rId7"/>
    <p:sldId id="324" r:id="rId8"/>
    <p:sldId id="345" r:id="rId9"/>
    <p:sldId id="354" r:id="rId10"/>
    <p:sldId id="335" r:id="rId11"/>
    <p:sldId id="349" r:id="rId12"/>
    <p:sldId id="356" r:id="rId13"/>
    <p:sldId id="302" r:id="rId14"/>
    <p:sldId id="290" r:id="rId15"/>
    <p:sldId id="301" r:id="rId16"/>
    <p:sldId id="338" r:id="rId17"/>
    <p:sldId id="361" r:id="rId18"/>
    <p:sldId id="362" r:id="rId19"/>
    <p:sldId id="363" r:id="rId20"/>
    <p:sldId id="364" r:id="rId21"/>
    <p:sldId id="351" r:id="rId22"/>
    <p:sldId id="331" r:id="rId23"/>
    <p:sldId id="336" r:id="rId24"/>
    <p:sldId id="344" r:id="rId25"/>
    <p:sldId id="332" r:id="rId26"/>
    <p:sldId id="333" r:id="rId27"/>
    <p:sldId id="343" r:id="rId28"/>
    <p:sldId id="342" r:id="rId29"/>
    <p:sldId id="347" r:id="rId30"/>
    <p:sldId id="328" r:id="rId31"/>
    <p:sldId id="337" r:id="rId32"/>
    <p:sldId id="340" r:id="rId33"/>
    <p:sldId id="341" r:id="rId34"/>
    <p:sldId id="334" r:id="rId35"/>
    <p:sldId id="360" r:id="rId36"/>
    <p:sldId id="359" r:id="rId37"/>
    <p:sldId id="358" r:id="rId38"/>
    <p:sldId id="355" r:id="rId39"/>
    <p:sldId id="352" r:id="rId40"/>
    <p:sldId id="357" r:id="rId41"/>
    <p:sldId id="353" r:id="rId42"/>
    <p:sldId id="304" r:id="rId43"/>
    <p:sldId id="320" r:id="rId44"/>
    <p:sldId id="305" r:id="rId45"/>
    <p:sldId id="306" r:id="rId46"/>
    <p:sldId id="311" r:id="rId47"/>
    <p:sldId id="312" r:id="rId48"/>
    <p:sldId id="291" r:id="rId49"/>
    <p:sldId id="325" r:id="rId50"/>
    <p:sldId id="346" r:id="rId51"/>
    <p:sldId id="299" r:id="rId52"/>
    <p:sldId id="313" r:id="rId53"/>
    <p:sldId id="315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036856"/>
      </p:ext>
    </p:extLst>
  </p:cSld>
  <p:clrMapOvr>
    <a:masterClrMapping/>
  </p:clrMapOvr>
  <p:transition spd="slow" advClick="0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920320"/>
      </p:ext>
    </p:extLst>
  </p:cSld>
  <p:clrMapOvr>
    <a:masterClrMapping/>
  </p:clrMapOvr>
  <p:transition spd="slow" advClick="0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138502"/>
      </p:ext>
    </p:extLst>
  </p:cSld>
  <p:clrMapOvr>
    <a:masterClrMapping/>
  </p:clrMapOvr>
  <p:transition spd="slow" advClick="0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468106"/>
      </p:ext>
    </p:extLst>
  </p:cSld>
  <p:clrMapOvr>
    <a:masterClrMapping/>
  </p:clrMapOvr>
  <p:transition spd="slow" advClick="0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354470"/>
      </p:ext>
    </p:extLst>
  </p:cSld>
  <p:clrMapOvr>
    <a:masterClrMapping/>
  </p:clrMapOvr>
  <p:transition spd="slow" advClick="0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00866"/>
      </p:ext>
    </p:extLst>
  </p:cSld>
  <p:clrMapOvr>
    <a:masterClrMapping/>
  </p:clrMapOvr>
  <p:transition spd="slow" advClick="0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983825"/>
      </p:ext>
    </p:extLst>
  </p:cSld>
  <p:clrMapOvr>
    <a:masterClrMapping/>
  </p:clrMapOvr>
  <p:transition spd="slow" advClick="0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6691"/>
      </p:ext>
    </p:extLst>
  </p:cSld>
  <p:clrMapOvr>
    <a:masterClrMapping/>
  </p:clrMapOvr>
  <p:transition spd="slow" advClick="0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607471"/>
      </p:ext>
    </p:extLst>
  </p:cSld>
  <p:clrMapOvr>
    <a:masterClrMapping/>
  </p:clrMapOvr>
  <p:transition spd="slow" advClick="0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33069"/>
      </p:ext>
    </p:extLst>
  </p:cSld>
  <p:clrMapOvr>
    <a:masterClrMapping/>
  </p:clrMapOvr>
  <p:transition spd="slow" advClick="0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302090"/>
      </p:ext>
    </p:extLst>
  </p:cSld>
  <p:clrMapOvr>
    <a:masterClrMapping/>
  </p:clrMapOvr>
  <p:transition spd="slow" advClick="0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87A0B-57BE-4921-92EF-44FC401906A4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7DBA3-2E4F-434D-8FF2-4966E21699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9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 advClick="0" advTm="3000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755577" y="260648"/>
            <a:ext cx="7848872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79637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637" y="117547"/>
            <a:ext cx="4415271" cy="33114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5325" y="975211"/>
            <a:ext cx="3203645" cy="1477328"/>
          </a:xfrm>
          <a:prstGeom prst="rect">
            <a:avLst/>
          </a:prstGeom>
        </p:spPr>
        <p:txBody>
          <a:bodyPr wrap="square" anchor="ctr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 математического развития дошкольников в современных условиях»</a:t>
            </a:r>
            <a:b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26" y="3890665"/>
            <a:ext cx="2139702" cy="28529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221" y="3890666"/>
            <a:ext cx="2147385" cy="28631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440" y="3890665"/>
            <a:ext cx="2135313" cy="28453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25" y="3890666"/>
            <a:ext cx="2148727" cy="286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62494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формированию финансовой грамотности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31052"/>
            <a:ext cx="3312368" cy="220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5696633" cy="3204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6" name="Picture 2" descr="I:\финансы\фотки РППС\8e3241e2-3858-46d4-8614-da4be90b3c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31148"/>
            <a:ext cx="2600979" cy="346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:\финансы\фотки РППС\47fa8442-e083-403b-9ff5-8d54fd61644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033215"/>
            <a:ext cx="3131840" cy="248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710301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" y="3717032"/>
            <a:ext cx="3916776" cy="2775403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84512"/>
            <a:ext cx="2830116" cy="377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087910"/>
            <a:ext cx="2813094" cy="374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791" y="155713"/>
            <a:ext cx="3905066" cy="292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23" y="155713"/>
            <a:ext cx="3994053" cy="299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570304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573016"/>
            <a:ext cx="4526971" cy="3157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16" y="188639"/>
            <a:ext cx="4317775" cy="3238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453" y="3573017"/>
            <a:ext cx="4233547" cy="320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479" y="183770"/>
            <a:ext cx="4680520" cy="32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400068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96" y="3356992"/>
            <a:ext cx="4128459" cy="30963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5" y="476673"/>
            <a:ext cx="446449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Знакомство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 геометрическими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фигурами, цифрами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520058"/>
            <a:ext cx="3705195" cy="2770212"/>
          </a:xfrm>
          <a:prstGeom prst="rect">
            <a:avLst/>
          </a:prstGeom>
        </p:spPr>
      </p:pic>
      <p:pic>
        <p:nvPicPr>
          <p:cNvPr id="1026" name="Picture 2" descr="D:\Наши презентации\образцовый детский сад\фото\237f03ed-0f7a-4e9a-a936-262d45cfadf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406" y="213473"/>
            <a:ext cx="3202494" cy="315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52162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по формированию математических представлений условно делятся на следующие группы: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88842"/>
            <a:ext cx="7848872" cy="4525963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цифрами 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цифры не стало?", "Сколько?", "Путаница?", "Исправь ошибку", "Убираем цифры", "Назови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соседей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-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во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</a:t>
            </a:r>
            <a:r>
              <a:rPr lang="ru-RU" sz="2000" dirty="0"/>
              <a:t>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скорее", "Дни недели", "Назови пропущенное слово", "Круглый год", "Двенадцать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месяцев«</a:t>
            </a:r>
            <a:r>
              <a:rPr lang="ru-RU" sz="2000" dirty="0" smtClean="0"/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ориентирование в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похожую", "Расскажи про свой узор", "Мастерская ковров", "Художник", "Путешествие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комнате« и т.д.)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геометрическими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фигурами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Геометрическая мозаика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«Ассоциации" , "Лото",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«Подбери по форме« и т.д.)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 2" pitchFamily="18" charset="2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логическое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нестандартную фигуру, чем отличаются?", "Мельница",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«Ребусы« и т.д.)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782651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</a:t>
            </a:r>
            <a:b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5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Детский сад\Desktop\математика\DSC086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34988"/>
            <a:ext cx="4032448" cy="30243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34988"/>
            <a:ext cx="4320480" cy="3326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35" y="3144681"/>
            <a:ext cx="2821809" cy="37624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19796"/>
            <a:ext cx="4176464" cy="31379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58849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937"/>
            <a:ext cx="8229600" cy="1539727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  </a:t>
            </a:r>
            <a:b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5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3911124"/>
            <a:ext cx="3816422" cy="2862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807" y="818454"/>
            <a:ext cx="3816424" cy="2862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29" y="818454"/>
            <a:ext cx="3575719" cy="268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5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911124"/>
            <a:ext cx="3683159" cy="276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04218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496" y="182109"/>
            <a:ext cx="8229600" cy="1539727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логическими блоками по методике </a:t>
            </a:r>
            <a:r>
              <a:rPr lang="ru-RU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учат малыша не только думать, следить за координацией движений, но и говорить, способствуют развитию речи. Дети начинают использовать более сложные грамматические структуры предложений в речи на основе сравнений, отрицаний и сочетании однородных предметов.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5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5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04" y="2353270"/>
            <a:ext cx="4670425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389313" cy="240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228" y="4067401"/>
            <a:ext cx="2665015" cy="2627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67075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496" y="182109"/>
            <a:ext cx="8229600" cy="153972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альбома « Маленькие логики» </a:t>
            </a:r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 3-4 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5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5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79" y="2083686"/>
            <a:ext cx="3950334" cy="296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083686"/>
            <a:ext cx="3957337" cy="296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8001859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1628800"/>
            <a:ext cx="4434837" cy="1539727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 </a:t>
            </a:r>
            <a:r>
              <a:rPr lang="ru-RU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дидактическое средство в полной мере соответствуют специфике и особенностям элементарных математических представлений, формируемых у дошкольников, а также их возрастным возможностям, уровню развития детского мышления, в основном наглядно-действенного и наглядно-образного. В мышлении ребенка отражается, прежде всего, то, что вначале совершается в практических действиях с конкретными предмета-ми. Работа с палочками позволяет перевести практические, внешние действия во внутренний план, создать полное, отчетливое и в то же время достаточно обобщенное представление о понятии.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775" y="16288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5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291" y="312738"/>
            <a:ext cx="4058758" cy="305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92" y="3717032"/>
            <a:ext cx="2408237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4449524"/>
            <a:ext cx="3168352" cy="2236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39953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ФГОС ДО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Федеральный государственный стандарт дошкольного образования представляет собой совокупность государственных гарантий получения бесплатного доступного качественного образования посредством: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асширения возможностей личностного потенциала и способностей каждого ребёнка дошкольного возраста;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беспечение условий здорового образа жизни и безопасности ребёнка;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риобщение детей через соответствующие их индивидуально – возрастным особенностям виды деятельности к социокультурным нормам, традициям семьи, общества и государства;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интереса и мотивации детей к познанию мира и творчеству;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еализация вариативных образовательных программ, поддерживающих социокультурное разнообразие детства;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облюдение прав ребёнка, родителей и других участников образовательного процесса.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83872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775" y="16288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5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apf.mail.ru/cgi-bin/readmsg?id=16378206301764820808;0;1&amp;exif=1&amp;full=1&amp;x-email=detski-1978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544" y="272174"/>
            <a:ext cx="4110112" cy="308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47" y="3264000"/>
            <a:ext cx="4322578" cy="324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61389" y="1124744"/>
            <a:ext cx="4434837" cy="1539727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 </a:t>
            </a:r>
            <a:r>
              <a:rPr lang="ru-RU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используются : на занятии в качестве дидактического материала для решения задач занятия</a:t>
            </a:r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в </a:t>
            </a: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 деятельности с детьми в качестве игрового материала для развивающих игр; в самостоятельной деятельности в качестве игрового материала. Он предназначен не только для занятий  математикой, но и используется для освоения других образовательных областей. </a:t>
            </a:r>
            <a:b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666772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" y="0"/>
            <a:ext cx="9141143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Дидактические игры по финансовой грамотности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I:\финансы\фотки РППС\3193dc9b-97b8-4b45-9e8b-50d678d4df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56992"/>
            <a:ext cx="4752528" cy="329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:\финансы\фотки РППС\e0d472da-2ef1-4b46-8831-6824f24d73e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8" y="533429"/>
            <a:ext cx="456914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014901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Интерактивные дидактические игры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формированию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элементарных математических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представлений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851535" y="1196753"/>
            <a:ext cx="2928378" cy="216024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04326"/>
            <a:ext cx="3166110" cy="2152667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05666"/>
            <a:ext cx="2933700" cy="22002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019" y="3712292"/>
            <a:ext cx="3024336" cy="224482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4186084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Интерактивные дидактические игры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формированию финансовой грамотности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0997"/>
            <a:ext cx="2592288" cy="20016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62829"/>
            <a:ext cx="2766053" cy="2074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359" y="991690"/>
            <a:ext cx="2955756" cy="2216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64" y="3445934"/>
            <a:ext cx="3091744" cy="2318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84672"/>
            <a:ext cx="3480048" cy="1957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281" y="3294214"/>
            <a:ext cx="2851255" cy="21384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64680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1166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Интерактивные дидактические игры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формированию финансовой грамотности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87" y="322556"/>
            <a:ext cx="2808312" cy="21062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34" y="2038645"/>
            <a:ext cx="3132619" cy="23494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3449825" cy="2587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887017"/>
            <a:ext cx="3706943" cy="2780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23451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36034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Бизиборды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4663"/>
            <a:ext cx="2808312" cy="21062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01" y="3341347"/>
            <a:ext cx="2808312" cy="21062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908720"/>
            <a:ext cx="2952328" cy="22142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341347"/>
            <a:ext cx="2850030" cy="21375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344" y="904663"/>
            <a:ext cx="2915816" cy="21868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13942569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SAM_408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5"/>
            <a:ext cx="2880320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96236" y="153885"/>
            <a:ext cx="2232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Математический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257" y="3814352"/>
            <a:ext cx="3656215" cy="2742161"/>
          </a:xfrm>
          <a:prstGeom prst="rect">
            <a:avLst/>
          </a:prstGeom>
        </p:spPr>
      </p:pic>
      <p:pic>
        <p:nvPicPr>
          <p:cNvPr id="8" name="Picture 6" descr="SAM_41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09634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SAM_409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2657"/>
            <a:ext cx="3348493" cy="309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SAM_408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09" y="3821113"/>
            <a:ext cx="4784239" cy="2618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770332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SAM_41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341" y="3674435"/>
            <a:ext cx="320762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SAM_41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3241973" cy="285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AM_4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1" y="208112"/>
            <a:ext cx="3558480" cy="320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SAM_409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2385"/>
            <a:ext cx="3554291" cy="3247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AM_409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786" y="214129"/>
            <a:ext cx="3419635" cy="319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01111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3272" y="476672"/>
            <a:ext cx="395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 финансовой грамотности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1" y="887339"/>
            <a:ext cx="2908828" cy="21816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" t="-4725" r="-1855" b="2750"/>
          <a:stretch/>
        </p:blipFill>
        <p:spPr>
          <a:xfrm>
            <a:off x="6228184" y="846004"/>
            <a:ext cx="2771740" cy="2078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908720"/>
            <a:ext cx="2707387" cy="2030541"/>
          </a:xfrm>
          <a:prstGeom prst="rect">
            <a:avLst/>
          </a:prstGeom>
        </p:spPr>
      </p:pic>
      <p:pic>
        <p:nvPicPr>
          <p:cNvPr id="3074" name="Picture 2" descr="C:\Users\ussr1\Desktop\лепбук финансовая грамотность\20211125_1314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97" y="3130642"/>
            <a:ext cx="3004958" cy="225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289" y="3097425"/>
            <a:ext cx="3004957" cy="22537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135" y="3073651"/>
            <a:ext cx="2675789" cy="227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62068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769" y="14554636"/>
            <a:ext cx="6984776" cy="52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13" y="1268760"/>
            <a:ext cx="6986587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08278" y="346541"/>
            <a:ext cx="29258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Финансовый </a:t>
            </a:r>
            <a:r>
              <a:rPr lang="ru-RU" sz="2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Лэпбук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223634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3" y="476672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Цель: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Интеллектуальное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детей, формирование приемов умственной деятельности, творческого и вариативного мышления на основе овладения детьми количественными отношениями предметов и явлений окружающего мира.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10212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8535" y="148570"/>
            <a:ext cx="36988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Игры на логическое мышление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68962"/>
            <a:ext cx="3979576" cy="2984682"/>
          </a:xfrm>
          <a:prstGeom prst="rect">
            <a:avLst/>
          </a:prstGeom>
        </p:spPr>
      </p:pic>
      <p:pic>
        <p:nvPicPr>
          <p:cNvPr id="6" name="Picture 3" descr="C:\Users\Детский сад\Desktop\математика\DSC086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270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Детский сад\Desktop\математика\DSC086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11" y="3641034"/>
            <a:ext cx="4133777" cy="310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85" y="548680"/>
            <a:ext cx="4036392" cy="302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7412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2313" y="148570"/>
            <a:ext cx="36988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Игры на логическое мышление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0" name="Picture 2" descr="D:\Наши презентации\образцовый детский сад\фото\ea36d1c4-6204-404b-9560-2ea5d64236b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762" y="548680"/>
            <a:ext cx="4269143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Наши презентации\образцовый детский сад\фото\18449488-29ac-4a86-bc07-5304570504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90" y="3429000"/>
            <a:ext cx="374441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Наши презентации\образцовый детский сад\фото\2ad5948c-2aa4-406c-a407-3cd57e7338fb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548680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93693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55" y="3634713"/>
            <a:ext cx="2546853" cy="3140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019" y="3634713"/>
            <a:ext cx="2520280" cy="3168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51776"/>
            <a:ext cx="4164630" cy="31234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327" y="451776"/>
            <a:ext cx="4188633" cy="31414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44502" y="50977"/>
            <a:ext cx="56550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Шашечный турнир среди дошкольников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634713"/>
            <a:ext cx="2843808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6384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08" y="375888"/>
            <a:ext cx="3803915" cy="28529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43807" y="40092"/>
            <a:ext cx="370922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Итоги шашечного турнира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7" y="270924"/>
            <a:ext cx="2218425" cy="2957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923" y="1124744"/>
            <a:ext cx="2805440" cy="21040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08" y="3439470"/>
            <a:ext cx="4254490" cy="31908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5" y="3439470"/>
            <a:ext cx="4443958" cy="333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8261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08976" y="163850"/>
            <a:ext cx="383502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Сюжетно ролевая игра «Аптека»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131" y="1340768"/>
            <a:ext cx="4330602" cy="549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I:\финансы\фотки РППС\327a99d0-7652-40e5-b250-4c26720e6c9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6590"/>
            <a:ext cx="3945227" cy="296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87755"/>
            <a:ext cx="3384376" cy="3648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29072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625" y="163850"/>
            <a:ext cx="41497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Сюжетно ролевая игра «Больница»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625" y="563960"/>
            <a:ext cx="3744416" cy="28112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3107"/>
            <a:ext cx="4633185" cy="28263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252892"/>
            <a:ext cx="4633184" cy="3410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5162409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946" y="198242"/>
            <a:ext cx="2374489" cy="31659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8243"/>
            <a:ext cx="2376264" cy="3168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98242"/>
            <a:ext cx="2374489" cy="316598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45" y="116632"/>
            <a:ext cx="19736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Сюжетно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ролевая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игра «Театр»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08759"/>
            <a:ext cx="4057610" cy="31512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08759"/>
            <a:ext cx="4240544" cy="318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7785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2" y="404664"/>
            <a:ext cx="4128459" cy="3096344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39" y="3573016"/>
            <a:ext cx="4160912" cy="3120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165" y="8149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Сюжетно ролевая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игра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«Семья»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496" y="548680"/>
            <a:ext cx="453650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364945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674" y="3487503"/>
            <a:ext cx="2468523" cy="329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407"/>
            <a:ext cx="424847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93028"/>
            <a:ext cx="2523728" cy="336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32593"/>
            <a:ext cx="2464380" cy="328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2407"/>
            <a:ext cx="2624268" cy="324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62407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Сюжетно ролевая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игра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«ДРСУ»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653196064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финансы\фотки РППС\873d5028-7e5d-4402-8e12-c3b09f3282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47" y="476671"/>
            <a:ext cx="3802908" cy="285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4200467" cy="315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6671"/>
            <a:ext cx="4428493" cy="604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178" y="228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Сюжетно ролевая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игра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«МАГАЗИН МАГНИТ»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18879682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7" y="476673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Развивающие задачи РЭМП </a:t>
            </a:r>
          </a:p>
          <a:p>
            <a:pPr marL="342900" indent="-342900">
              <a:buAutoNum type="arabicParenR"/>
            </a:pPr>
            <a:r>
              <a:rPr lang="ru-RU" b="1" dirty="0"/>
              <a:t>Формировать представление о числе. </a:t>
            </a:r>
          </a:p>
          <a:p>
            <a:pPr marL="342900" indent="-342900">
              <a:buAutoNum type="arabicParenR"/>
            </a:pPr>
            <a:r>
              <a:rPr lang="ru-RU" b="1" dirty="0"/>
              <a:t>Формировать геометрические представления</a:t>
            </a:r>
            <a:r>
              <a:rPr lang="ru-RU" dirty="0"/>
              <a:t>. Познавательное развитие дошкольников Развитие мышления памяти и внимания Различные виды деятельности </a:t>
            </a:r>
            <a:r>
              <a:rPr lang="ru-RU" dirty="0" smtClean="0"/>
              <a:t>. </a:t>
            </a:r>
            <a:r>
              <a:rPr lang="ru-RU" dirty="0"/>
              <a:t>Вопросы детей Образовательная деятельность логики Развивающие игры Развитие воображения и творческой активности Развитие познавательной мотивации Развитие любознательности Использование схем, символов, знаков Экспериментирование с природным материалом Формирование специальных способов ориентации </a:t>
            </a:r>
          </a:p>
          <a:p>
            <a:pPr marL="342900" indent="-342900">
              <a:buAutoNum type="arabicParenR"/>
            </a:pPr>
            <a:r>
              <a:rPr lang="ru-RU" b="1" dirty="0"/>
              <a:t>Формировать представление о преобразованиях </a:t>
            </a:r>
            <a:r>
              <a:rPr lang="ru-RU" dirty="0"/>
              <a:t>(временные представления, представления об изменении количества, об арифметических действиях).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Развивать </a:t>
            </a:r>
            <a:r>
              <a:rPr lang="ru-RU" b="1" dirty="0"/>
              <a:t>сенсорные возможности. </a:t>
            </a:r>
            <a:endParaRPr lang="ru-RU" b="1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Формировать </a:t>
            </a:r>
            <a:r>
              <a:rPr lang="ru-RU" b="1" dirty="0"/>
              <a:t>навыки выражения количества через число </a:t>
            </a:r>
            <a:r>
              <a:rPr lang="ru-RU" dirty="0"/>
              <a:t>(формирование навыков счета и измерения различных величин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b="1" dirty="0" smtClean="0"/>
              <a:t>Развивать </a:t>
            </a:r>
            <a:r>
              <a:rPr lang="ru-RU" b="1" dirty="0"/>
              <a:t>логическое мышление </a:t>
            </a:r>
            <a:r>
              <a:rPr lang="ru-RU" dirty="0"/>
              <a:t>(формирование представлений о порядке и закономерности, об операциях классификации , знакомство с элементами логики высказываний) навыков счета и измерения различных величин. </a:t>
            </a:r>
          </a:p>
          <a:p>
            <a:pPr marL="342900" indent="-342900">
              <a:buAutoNum type="arabicParenR"/>
            </a:pPr>
            <a:r>
              <a:rPr lang="ru-RU" b="1" dirty="0" smtClean="0"/>
              <a:t>Развивать </a:t>
            </a:r>
            <a:r>
              <a:rPr lang="ru-RU" b="1" dirty="0"/>
              <a:t>абстрактное воображение, образную память, ассоциативное мышление, мышление по аналогии</a:t>
            </a:r>
            <a:r>
              <a:rPr lang="ru-RU" dirty="0"/>
              <a:t> </a:t>
            </a:r>
            <a:r>
              <a:rPr lang="ru-RU" dirty="0" smtClean="0"/>
              <a:t>– предпосылки </a:t>
            </a:r>
            <a:r>
              <a:rPr lang="ru-RU" dirty="0"/>
              <a:t>творческого продуктивного мышления.</a:t>
            </a:r>
          </a:p>
        </p:txBody>
      </p:sp>
    </p:spTree>
    <p:extLst>
      <p:ext uri="{BB962C8B-B14F-4D97-AF65-F5344CB8AC3E}">
        <p14:creationId xmlns:p14="http://schemas.microsoft.com/office/powerpoint/2010/main" val="319313445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92" y="646331"/>
            <a:ext cx="4075416" cy="307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42" y="3776486"/>
            <a:ext cx="4072366" cy="30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Сюжетно ролевая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игра «СБЕРБАНК»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688" y="682986"/>
            <a:ext cx="4404811" cy="587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263716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81" y="361019"/>
            <a:ext cx="4367538" cy="3084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42723" y="3645024"/>
            <a:ext cx="2430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Сюжетно ролевая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игра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«Почта»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4" y="3520200"/>
            <a:ext cx="4392488" cy="3294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1917"/>
            <a:ext cx="3923928" cy="330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604456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90"/>
            <a:ext cx="63904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Традиционными направлениями формирования элементарных математических представлений у дошкольников являются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>
                <a:solidFill>
                  <a:srgbClr val="FF0000"/>
                </a:solidFill>
              </a:rPr>
              <a:t>Количество и счет»: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представления о множестве, числе, счете, арифметических действиях, текстовых задачах.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«Величина»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представления о различных величинах, их сравнения и измерения (длине, ширине, высоте, толщине, пло­щади, объеме, массе, времени).</a:t>
            </a:r>
          </a:p>
          <a:p>
            <a:pPr lvl="0"/>
            <a:r>
              <a:rPr lang="ru-RU" b="1" dirty="0">
                <a:solidFill>
                  <a:srgbClr val="FF0000"/>
                </a:solidFill>
              </a:rPr>
              <a:t>«Форма</a:t>
            </a:r>
            <a:r>
              <a:rPr lang="ru-RU" b="1" dirty="0" smtClean="0">
                <a:solidFill>
                  <a:srgbClr val="FF0000"/>
                </a:solidFill>
              </a:rPr>
              <a:t>»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представления о форме предметов, о геометриче­ских фигурах (плоских и объемных), их свойствах и отношениях.</a:t>
            </a:r>
          </a:p>
          <a:p>
            <a:pPr lvl="0"/>
            <a:r>
              <a:rPr lang="ru-RU" b="1" dirty="0">
                <a:solidFill>
                  <a:srgbClr val="FF0000"/>
                </a:solidFill>
              </a:rPr>
              <a:t>«Ориентировка в пространстве»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ориентировка на своем теле, относительно себя, относительно предметов, относительно другого лица, ориентировка на плоскости и в пространстве, на листе бумаги (чистом и в клетку), ориентировка в движении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lvl="0"/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>
                <a:solidFill>
                  <a:srgbClr val="FF0000"/>
                </a:solidFill>
              </a:rPr>
              <a:t>Ориентировка во времени</a:t>
            </a:r>
            <a:r>
              <a:rPr lang="ru-RU" dirty="0">
                <a:solidFill>
                  <a:srgbClr val="FF0000"/>
                </a:solidFill>
              </a:rPr>
              <a:t>»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представление о частях су­ток, днях недели, месяцах и временах года; развитие 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чувства времени».</a:t>
            </a:r>
          </a:p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</a:p>
          <a:p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74450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Математический КВН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5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Детский сад\Desktop\математика\фотки\DSC075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41376"/>
            <a:ext cx="69127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37165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512676"/>
            <a:ext cx="3384376" cy="25382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 descr="E:\Дамира Шарифьяновна ФОТО\SAM_10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2"/>
            <a:ext cx="3456385" cy="2304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А С МОИХ ДОКУМЕНТОВ\фото\фото 2013-2014\день Республики\IMG_1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440668"/>
            <a:ext cx="3480386" cy="2610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137" y="2967335"/>
            <a:ext cx="847975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Развитие математических представлений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через интеграцию образовательных областей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264803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50"/>
            <a:ext cx="3240360" cy="2835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3" y="386152"/>
            <a:ext cx="3153182" cy="2678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45" y="3861048"/>
            <a:ext cx="3449992" cy="2838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32122" y="2967335"/>
            <a:ext cx="847975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Развитие математических представлений</a:t>
            </a:r>
          </a:p>
          <a:p>
            <a:pPr algn="ctr"/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через интеграцию образовательных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416187989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5" y="3105836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Информационные технологии по формированию 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математических представлений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49026"/>
            <a:ext cx="3685266" cy="27639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07" y="332658"/>
            <a:ext cx="3840426" cy="28803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92" y="3752168"/>
            <a:ext cx="3737604" cy="280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691321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9098" y="2933898"/>
            <a:ext cx="72008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Организация РППС– одно из условий для реализации программы по ФЭМП</a:t>
            </a:r>
          </a:p>
        </p:txBody>
      </p:sp>
      <p:pic>
        <p:nvPicPr>
          <p:cNvPr id="7170" name="Picture 2" descr="C:\Users\Детский сад\Desktop\математика\DSC086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56" y="369338"/>
            <a:ext cx="4217042" cy="259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369336"/>
            <a:ext cx="3515883" cy="26369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3878843"/>
            <a:ext cx="3520919" cy="264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33544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endParaRPr lang="ru-RU" sz="1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81336"/>
            <a:ext cx="3629508" cy="2419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356439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52" y="3429000"/>
            <a:ext cx="421246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6245474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29" y="3571126"/>
            <a:ext cx="2277368" cy="30440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0" y="955725"/>
            <a:ext cx="3084607" cy="23062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77" y="3538227"/>
            <a:ext cx="2443200" cy="3257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006820"/>
            <a:ext cx="3129763" cy="23399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76941"/>
            <a:ext cx="2242163" cy="299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9995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3848790"/>
            <a:ext cx="4231043" cy="2783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ussr1\Documents\24565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2811826"/>
            <a:ext cx="2304256" cy="353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sr1\Documents\6364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6061">
            <a:off x="5212367" y="492142"/>
            <a:ext cx="1823125" cy="266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sr1\Documents\7096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0436">
            <a:off x="6879383" y="1430999"/>
            <a:ext cx="1812337" cy="276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sr1\Documents\Irina_Pomoraeva_Vera_Pozina__Formirovanie_elementarnyh_matematicheskih_predstavl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83" y="2492896"/>
            <a:ext cx="2682011" cy="383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5629" y="636638"/>
            <a:ext cx="433804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Парциальные </a:t>
            </a:r>
          </a:p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программы по ФЭМП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742701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3"/>
            <a:ext cx="3312368" cy="248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C:\Users\ussr1\AppData\Local\Temp\Rar$DIa0.817\20211026_1316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58" y="3658924"/>
            <a:ext cx="3131820" cy="234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64164"/>
            <a:ext cx="3888432" cy="291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772" y="3497189"/>
            <a:ext cx="3851497" cy="2888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75251"/>
            <a:ext cx="2188279" cy="2916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00896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08012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в школу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5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E:\Дамира Шарифьяновна ФОТО\SAM_13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77" y="3933056"/>
            <a:ext cx="3648675" cy="2432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Дамира Шарифьяновна ФОТО\SAM_13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468" y="1204189"/>
            <a:ext cx="3888432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1128526"/>
            <a:ext cx="3671899" cy="2660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8283489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41446"/>
            <a:ext cx="3744416" cy="2713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04866" y="87015"/>
            <a:ext cx="796689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Взаимодействие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семьей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166" y="4192010"/>
            <a:ext cx="3815618" cy="2542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92010"/>
            <a:ext cx="3275856" cy="24568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206" y="3861048"/>
            <a:ext cx="2090890" cy="27878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77983"/>
            <a:ext cx="380391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9512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1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Ребенок </a:t>
            </a:r>
            <a:r>
              <a:rPr lang="ru-RU" sz="2400" b="1" dirty="0">
                <a:solidFill>
                  <a:srgbClr val="FF0000"/>
                </a:solidFill>
              </a:rPr>
              <a:t>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ребенок </a:t>
            </a:r>
            <a:r>
              <a:rPr lang="ru-RU" sz="2400" b="1" dirty="0">
                <a:solidFill>
                  <a:srgbClr val="FF0000"/>
                </a:solidFill>
              </a:rPr>
              <a:t>способен к принятию собственных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решений</a:t>
            </a:r>
            <a:r>
              <a:rPr lang="ru-RU" sz="2400" b="1" dirty="0">
                <a:solidFill>
                  <a:srgbClr val="FF0000"/>
                </a:solidFill>
              </a:rPr>
              <a:t>, опираясь на свои знания и умения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в </a:t>
            </a:r>
            <a:r>
              <a:rPr lang="ru-RU" sz="2400" b="1" dirty="0">
                <a:solidFill>
                  <a:srgbClr val="FF0000"/>
                </a:solidFill>
              </a:rPr>
              <a:t>различных видах деятельности.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2801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3" y="620690"/>
            <a:ext cx="80648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Формы работы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развитию элементарных математических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представлений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1.Организованная образовательная деятельность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Обучение в повседневных бытовых ситуациях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Демонстрационные опыты 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Сенсорные праздники на основе народного календаря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Дидактические игры.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Интерактивные дидактические игры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Познавательные экскурсии.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37601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формированию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элементарных математических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представлений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310" y="3663786"/>
            <a:ext cx="4104456" cy="3078343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006064"/>
            <a:ext cx="3632171" cy="272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93" y="1050997"/>
            <a:ext cx="3480212" cy="249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7" y="3645024"/>
            <a:ext cx="4154491" cy="31158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050997"/>
            <a:ext cx="3816424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5657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Организованная образовательная деятельность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формированию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элементарных математических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представлений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006064"/>
            <a:ext cx="3632171" cy="272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0997"/>
            <a:ext cx="3400261" cy="25501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6" y="3687858"/>
            <a:ext cx="3783315" cy="28374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039367"/>
            <a:ext cx="3312368" cy="24842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260" y="3601193"/>
            <a:ext cx="4067944" cy="305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4944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248427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3816424" cy="286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6672"/>
            <a:ext cx="588865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056" y="3861048"/>
            <a:ext cx="4824536" cy="286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23459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2442</TotalTime>
  <Words>1088</Words>
  <Application>Microsoft Office PowerPoint</Application>
  <PresentationFormat>Экран (4:3)</PresentationFormat>
  <Paragraphs>113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            </vt:lpstr>
      <vt:lpstr>ОПРЕДЕЛЕНИЕ ФГОС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Дидактические игры по формированию математических представлений условно делятся на следующие группы:</vt:lpstr>
      <vt:lpstr>Дидактические  игры </vt:lpstr>
      <vt:lpstr>Сенсорные   игры </vt:lpstr>
      <vt:lpstr>Игры с логическими блоками по методике Дьенеша учат малыша не только думать, следить за координацией движений, но и говорить, способствуют развитию речи. Дети начинают использовать более сложные грамматические структуры предложений в речи на основе сравнений, отрицаний и сочетании однородных предметов.</vt:lpstr>
      <vt:lpstr>Использование альбома « Маленькие логики»  с детьми  3-4 лет</vt:lpstr>
      <vt:lpstr>Палочки Кюизенера как дидактическое средство в полной мере соответствуют специфике и особенностям элементарных математических представлений, формируемых у дошкольников, а также их возрастным возможностям, уровню развития детского мышления, в основном наглядно-действенного и наглядно-образного. В мышлении ребенка отражается, прежде всего, то, что вначале совершается в практических действиях с конкретными предмета-ми. Работа с палочками позволяет перевести практические, внешние действия во внутренний план, создать полное, отчетливое и в то же время достаточно обобщенное представление о понятии.</vt:lpstr>
      <vt:lpstr>Палочки Кюизенера используются : на занятии в качестве дидактического материала для решения задач занятия; в совместной деятельности с детьми в качестве игрового материала для развивающих игр; в самостоятельной деятельности в качестве игрового материала. Он предназначен не только для занятий  математикой, но и используется для освоения других образовательных областей.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Математический КВН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Экскурсии в школу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объединение Тема: «Познавательное развитие дошкольников в условиях реализации ФГОС ДО»</dc:title>
  <dc:creator>Ольга Николаевна</dc:creator>
  <cp:lastModifiedBy>ussr1</cp:lastModifiedBy>
  <cp:revision>170</cp:revision>
  <dcterms:created xsi:type="dcterms:W3CDTF">2014-11-19T14:01:47Z</dcterms:created>
  <dcterms:modified xsi:type="dcterms:W3CDTF">2022-03-03T05:12:46Z</dcterms:modified>
</cp:coreProperties>
</file>